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1" r:id="rId3"/>
    <p:sldId id="266" r:id="rId4"/>
    <p:sldId id="257" r:id="rId5"/>
    <p:sldId id="262" r:id="rId6"/>
    <p:sldId id="258" r:id="rId7"/>
    <p:sldId id="267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64"/>
    <p:restoredTop sz="86424"/>
  </p:normalViewPr>
  <p:slideViewPr>
    <p:cSldViewPr snapToGrid="0" snapToObjects="1">
      <p:cViewPr varScale="1">
        <p:scale>
          <a:sx n="100" d="100"/>
          <a:sy n="100" d="100"/>
        </p:scale>
        <p:origin x="87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700A6-E56B-8144-87AD-682B8BB10C50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FB8E3-6C32-6B49-A909-4A0DDF9E9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63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FB8E3-6C32-6B49-A909-4A0DDF9E91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16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50D65-C64D-44FB-9152-4CC2DE0C9198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5EB0-D091-417E-ACD5-D65E1C7D8524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A09F9-C7D6-4C52-A7E8-5101239A0BA2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64A4-35FB-42B6-9183-2C0CE0E36649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683B9-6ECA-47FA-93CF-B124A0FAC208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FF66B-9476-4BB3-85E9-E01854F07F90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3FBD-8F7D-4F85-8085-67BFDB05CB71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789A-1220-4441-8676-44A034051BFD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pt-P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F2040-9975-4642-A906-1DF87F8BE202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52B4A-BA08-4841-AB08-A0D822ABC34D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75D48070-6A81-47D0-9810-1540B9FEFF61}" type="datetime1">
              <a:rPr lang="en-US" smtClean="0"/>
              <a:pPr/>
              <a:t>11/3/19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gmartins.github.io/sigspatial-geohumanities/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bgmartins.github.io/sigspatial-geohumanities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bgmartins.github.io/sigspatial-geohumanitie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/>
              <a:t>GeoHumanities’19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3rd ACM SIGSPATIAL Workshop on Geospatial Humanities</a:t>
            </a:r>
          </a:p>
          <a:p>
            <a:r>
              <a:rPr lang="en-US" sz="1600" b="1" dirty="0">
                <a:solidFill>
                  <a:schemeClr val="tx1"/>
                </a:solidFill>
              </a:rPr>
              <a:t>5</a:t>
            </a:r>
            <a:r>
              <a:rPr lang="en-US" sz="1600" b="1" baseline="30000" dirty="0">
                <a:solidFill>
                  <a:schemeClr val="tx1"/>
                </a:solidFill>
              </a:rPr>
              <a:t>th</a:t>
            </a:r>
            <a:r>
              <a:rPr lang="en-US" sz="1600" b="1" dirty="0">
                <a:solidFill>
                  <a:schemeClr val="tx1"/>
                </a:solidFill>
              </a:rPr>
              <a:t> Nov. 2019 – Holiday Inn at the Mart Plaza, Chicago, Illinois, USA</a:t>
            </a:r>
          </a:p>
          <a:p>
            <a:endParaRPr lang="en-US" sz="800" b="1" dirty="0">
              <a:solidFill>
                <a:schemeClr val="tx1"/>
              </a:solidFill>
            </a:endParaRPr>
          </a:p>
          <a:p>
            <a:r>
              <a:rPr lang="en-US" sz="1900" b="1" dirty="0">
                <a:solidFill>
                  <a:schemeClr val="tx1"/>
                </a:solidFill>
              </a:rPr>
              <a:t>Opening Remarks – Bruno Martins and </a:t>
            </a:r>
            <a:r>
              <a:rPr lang="en-US" sz="1900" b="1" dirty="0" err="1">
                <a:solidFill>
                  <a:schemeClr val="tx1"/>
                </a:solidFill>
              </a:rPr>
              <a:t>Ludovic</a:t>
            </a:r>
            <a:r>
              <a:rPr lang="en-US" sz="1900" b="1" dirty="0">
                <a:solidFill>
                  <a:schemeClr val="tx1"/>
                </a:solidFill>
              </a:rPr>
              <a:t> </a:t>
            </a:r>
            <a:r>
              <a:rPr lang="en-US" sz="1900" b="1" dirty="0" err="1">
                <a:solidFill>
                  <a:schemeClr val="tx1"/>
                </a:solidFill>
              </a:rPr>
              <a:t>Moncla</a:t>
            </a:r>
            <a:endParaRPr lang="en-US" sz="19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90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523F26-F604-7743-827D-F4BD5EB19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75" y="551600"/>
            <a:ext cx="7571772" cy="29169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9AA1EA-47AA-4F4B-A846-A2B5E5B85914}"/>
              </a:ext>
            </a:extLst>
          </p:cNvPr>
          <p:cNvSpPr/>
          <p:nvPr/>
        </p:nvSpPr>
        <p:spPr>
          <a:xfrm>
            <a:off x="104172" y="4202668"/>
            <a:ext cx="88893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1" dirty="0">
                <a:hlinkClick r:id="rId3"/>
              </a:rPr>
              <a:t>http://bgmartins.github.io/sigspatial-geohumanities/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3421361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FDB7B2-3239-5043-B996-9AC6F1880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5499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C9A2D3-095D-F344-ADFF-5BCFEBFE1299}"/>
              </a:ext>
            </a:extLst>
          </p:cNvPr>
          <p:cNvSpPr/>
          <p:nvPr/>
        </p:nvSpPr>
        <p:spPr>
          <a:xfrm>
            <a:off x="0" y="5461001"/>
            <a:ext cx="9144000" cy="139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748EE9-5D43-C040-BFC3-5E453C6D9D35}"/>
              </a:ext>
            </a:extLst>
          </p:cNvPr>
          <p:cNvSpPr/>
          <p:nvPr/>
        </p:nvSpPr>
        <p:spPr>
          <a:xfrm>
            <a:off x="104172" y="5929868"/>
            <a:ext cx="88893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1" dirty="0">
                <a:hlinkClick r:id="rId3"/>
              </a:rPr>
              <a:t>http://bgmartins.github.io/sigspatial-geohumanities/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89742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GeoHumanities’19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200" b="1" dirty="0">
                <a:solidFill>
                  <a:srgbClr val="000000"/>
                </a:solidFill>
              </a:rPr>
              <a:t>Workshop concerned with the use of geographic information systems and other spatial technologies in humanities research</a:t>
            </a:r>
          </a:p>
          <a:p>
            <a:endParaRPr lang="en-US" sz="16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We rec</a:t>
            </a:r>
            <a:r>
              <a:rPr lang="de-DE" sz="2200" dirty="0">
                <a:solidFill>
                  <a:srgbClr val="000000"/>
                </a:solidFill>
              </a:rPr>
              <a:t>ei</a:t>
            </a:r>
            <a:r>
              <a:rPr lang="en-US" sz="2200" dirty="0" err="1">
                <a:solidFill>
                  <a:srgbClr val="000000"/>
                </a:solidFill>
              </a:rPr>
              <a:t>ved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b="1" dirty="0">
                <a:solidFill>
                  <a:srgbClr val="000000"/>
                </a:solidFill>
              </a:rPr>
              <a:t>8 submissions</a:t>
            </a:r>
            <a:r>
              <a:rPr lang="en-US" sz="2200" dirty="0">
                <a:solidFill>
                  <a:srgbClr val="000000"/>
                </a:solidFill>
              </a:rPr>
              <a:t>, of which we </a:t>
            </a:r>
            <a:r>
              <a:rPr lang="en-US" sz="2200" b="1" dirty="0">
                <a:solidFill>
                  <a:srgbClr val="000000"/>
                </a:solidFill>
              </a:rPr>
              <a:t>accepted 6 papers for presentation at the workshop</a:t>
            </a:r>
          </a:p>
          <a:p>
            <a:endParaRPr lang="en-US" sz="16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Program Committee with 30 researchers (</a:t>
            </a:r>
            <a:r>
              <a:rPr lang="en-US" sz="2000" i="1" dirty="0">
                <a:solidFill>
                  <a:srgbClr val="000000"/>
                </a:solidFill>
              </a:rPr>
              <a:t>different backgrounds</a:t>
            </a:r>
            <a:r>
              <a:rPr lang="en-US" sz="2200" dirty="0">
                <a:solidFill>
                  <a:srgbClr val="000000"/>
                </a:solidFill>
              </a:rPr>
              <a:t>)</a:t>
            </a:r>
          </a:p>
          <a:p>
            <a:endParaRPr lang="en-US" sz="16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Workshop program contains </a:t>
            </a:r>
            <a:r>
              <a:rPr lang="en-US" sz="2200" b="1" dirty="0">
                <a:solidFill>
                  <a:srgbClr val="000000"/>
                </a:solidFill>
              </a:rPr>
              <a:t>2 technical sessions</a:t>
            </a:r>
          </a:p>
          <a:p>
            <a:pPr lvl="1"/>
            <a:r>
              <a:rPr lang="en-US" sz="2000" i="1" dirty="0">
                <a:solidFill>
                  <a:srgbClr val="000000"/>
                </a:solidFill>
              </a:rPr>
              <a:t>coffee breaks in between sessions + lunch after the 2</a:t>
            </a:r>
            <a:r>
              <a:rPr lang="en-US" sz="2000" i="1" baseline="30000" dirty="0">
                <a:solidFill>
                  <a:srgbClr val="000000"/>
                </a:solidFill>
              </a:rPr>
              <a:t>nd</a:t>
            </a:r>
            <a:r>
              <a:rPr lang="en-US" sz="2000" i="1" dirty="0">
                <a:solidFill>
                  <a:srgbClr val="000000"/>
                </a:solidFill>
              </a:rPr>
              <a:t> session</a:t>
            </a:r>
          </a:p>
          <a:p>
            <a:pPr lvl="1"/>
            <a:r>
              <a:rPr lang="en-US" sz="2000" i="1" dirty="0">
                <a:solidFill>
                  <a:srgbClr val="000000"/>
                </a:solidFill>
              </a:rPr>
              <a:t>discussion session at the end</a:t>
            </a:r>
          </a:p>
          <a:p>
            <a:endParaRPr lang="en-US" sz="16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Details on the website - </a:t>
            </a:r>
            <a:r>
              <a:rPr lang="de-DE" sz="1600" dirty="0">
                <a:solidFill>
                  <a:srgbClr val="000000"/>
                </a:solidFill>
                <a:hlinkClick r:id="rId2"/>
              </a:rPr>
              <a:t>http://bgmartins.github.io/sigspatial-geohumanities/</a:t>
            </a:r>
            <a:r>
              <a:rPr lang="de-DE" sz="1600" dirty="0">
                <a:solidFill>
                  <a:srgbClr val="000000"/>
                </a:solidFill>
              </a:rPr>
              <a:t> </a:t>
            </a:r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56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Special Issue at </a:t>
            </a:r>
            <a:r>
              <a:rPr lang="en-US" sz="4400" dirty="0" err="1"/>
              <a:t>GeoJournal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8919"/>
            <a:ext cx="9144000" cy="415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33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Session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84200"/>
            <a:ext cx="7518400" cy="4419600"/>
          </a:xfrm>
        </p:spPr>
        <p:txBody>
          <a:bodyPr>
            <a:normAutofit fontScale="92500"/>
          </a:bodyPr>
          <a:lstStyle/>
          <a:p>
            <a:r>
              <a:rPr lang="fi-FI" sz="1900" dirty="0">
                <a:solidFill>
                  <a:srgbClr val="000000"/>
                </a:solidFill>
              </a:rPr>
              <a:t>09:15 - 09:40 - </a:t>
            </a:r>
            <a:r>
              <a:rPr lang="fi-FI" sz="1900" b="1" i="1" dirty="0" err="1">
                <a:solidFill>
                  <a:srgbClr val="000000"/>
                </a:solidFill>
              </a:rPr>
              <a:t>Mawo</a:t>
            </a:r>
            <a:r>
              <a:rPr lang="fi-FI" sz="1900" b="1" i="1" dirty="0">
                <a:solidFill>
                  <a:srgbClr val="000000"/>
                </a:solidFill>
              </a:rPr>
              <a:t> Kamakura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Hikaru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Ikuta</a:t>
            </a:r>
            <a:r>
              <a:rPr lang="fi-FI" sz="1900" dirty="0">
                <a:solidFill>
                  <a:srgbClr val="000000"/>
                </a:solidFill>
              </a:rPr>
              <a:t>, Bo </a:t>
            </a:r>
            <a:r>
              <a:rPr lang="fi-FI" sz="1900" dirty="0" err="1">
                <a:solidFill>
                  <a:srgbClr val="000000"/>
                </a:solidFill>
              </a:rPr>
              <a:t>Zheng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Yoshihiro</a:t>
            </a:r>
            <a:r>
              <a:rPr lang="fi-FI" sz="1900" dirty="0">
                <a:solidFill>
                  <a:srgbClr val="000000"/>
                </a:solidFill>
              </a:rPr>
              <a:t> Sato, </a:t>
            </a:r>
            <a:r>
              <a:rPr lang="fi-FI" sz="1900" dirty="0" err="1">
                <a:solidFill>
                  <a:srgbClr val="000000"/>
                </a:solidFill>
              </a:rPr>
              <a:t>Masataka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Kagesawa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Takeshi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Oishi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Kaoru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Sezaki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Takeshi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Nakagawa</a:t>
            </a:r>
            <a:r>
              <a:rPr lang="fi-FI" sz="1900" dirty="0">
                <a:solidFill>
                  <a:srgbClr val="000000"/>
                </a:solidFill>
              </a:rPr>
              <a:t> and </a:t>
            </a:r>
            <a:r>
              <a:rPr lang="fi-FI" sz="1900" dirty="0" err="1">
                <a:solidFill>
                  <a:srgbClr val="000000"/>
                </a:solidFill>
              </a:rPr>
              <a:t>Katsushi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Ikeuchi</a:t>
            </a:r>
            <a:r>
              <a:rPr lang="fi-FI" sz="1900" dirty="0">
                <a:solidFill>
                  <a:srgbClr val="000000"/>
                </a:solidFill>
              </a:rPr>
              <a:t>. </a:t>
            </a:r>
          </a:p>
          <a:p>
            <a:pPr lvl="1"/>
            <a:r>
              <a:rPr lang="fi-FI" sz="2300" b="1" i="1" dirty="0" err="1">
                <a:solidFill>
                  <a:srgbClr val="000000"/>
                </a:solidFill>
              </a:rPr>
              <a:t>Preah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Vihear</a:t>
            </a:r>
            <a:r>
              <a:rPr lang="fi-FI" sz="2300" b="1" i="1" dirty="0">
                <a:solidFill>
                  <a:srgbClr val="000000"/>
                </a:solidFill>
              </a:rPr>
              <a:t> Project: </a:t>
            </a:r>
            <a:r>
              <a:rPr lang="fi-FI" sz="2300" b="1" i="1" dirty="0" err="1">
                <a:solidFill>
                  <a:srgbClr val="000000"/>
                </a:solidFill>
              </a:rPr>
              <a:t>Obtaining</a:t>
            </a:r>
            <a:r>
              <a:rPr lang="fi-FI" sz="2300" b="1" i="1" dirty="0">
                <a:solidFill>
                  <a:srgbClr val="000000"/>
                </a:solidFill>
              </a:rPr>
              <a:t> 3D </a:t>
            </a:r>
            <a:r>
              <a:rPr lang="fi-FI" sz="2300" b="1" i="1" dirty="0" err="1">
                <a:solidFill>
                  <a:srgbClr val="000000"/>
                </a:solidFill>
              </a:rPr>
              <a:t>point-cloud</a:t>
            </a:r>
            <a:r>
              <a:rPr lang="fi-FI" sz="2300" b="1" i="1" dirty="0">
                <a:solidFill>
                  <a:srgbClr val="000000"/>
                </a:solidFill>
              </a:rPr>
              <a:t> data and </a:t>
            </a:r>
            <a:r>
              <a:rPr lang="fi-FI" sz="2300" b="1" i="1" dirty="0" err="1">
                <a:solidFill>
                  <a:srgbClr val="000000"/>
                </a:solidFill>
              </a:rPr>
              <a:t>its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application</a:t>
            </a:r>
            <a:r>
              <a:rPr lang="fi-FI" sz="2300" b="1" i="1" dirty="0">
                <a:solidFill>
                  <a:srgbClr val="000000"/>
                </a:solidFill>
              </a:rPr>
              <a:t> to </a:t>
            </a:r>
            <a:r>
              <a:rPr lang="fi-FI" sz="2300" b="1" i="1" dirty="0" err="1">
                <a:solidFill>
                  <a:srgbClr val="000000"/>
                </a:solidFill>
              </a:rPr>
              <a:t>spatial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distribution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analysis</a:t>
            </a:r>
            <a:r>
              <a:rPr lang="fi-FI" sz="2300" b="1" i="1" dirty="0">
                <a:solidFill>
                  <a:srgbClr val="000000"/>
                </a:solidFill>
              </a:rPr>
              <a:t> of Khmer </a:t>
            </a:r>
            <a:r>
              <a:rPr lang="fi-FI" sz="2300" b="1" i="1" dirty="0" err="1">
                <a:solidFill>
                  <a:srgbClr val="000000"/>
                </a:solidFill>
              </a:rPr>
              <a:t>temples</a:t>
            </a:r>
            <a:endParaRPr lang="fi-FI" sz="2300" b="1" i="1" dirty="0">
              <a:solidFill>
                <a:srgbClr val="000000"/>
              </a:solidFill>
            </a:endParaRPr>
          </a:p>
          <a:p>
            <a:pPr lvl="1"/>
            <a:endParaRPr lang="fi-FI" dirty="0">
              <a:solidFill>
                <a:srgbClr val="000000"/>
              </a:solidFill>
            </a:endParaRPr>
          </a:p>
          <a:p>
            <a:r>
              <a:rPr lang="fi-FI" sz="1900" dirty="0">
                <a:solidFill>
                  <a:srgbClr val="000000"/>
                </a:solidFill>
              </a:rPr>
              <a:t>09:40 - 10:05 - </a:t>
            </a:r>
            <a:r>
              <a:rPr lang="fi-FI" sz="1900" b="1" i="1" dirty="0" err="1">
                <a:solidFill>
                  <a:srgbClr val="000000"/>
                </a:solidFill>
              </a:rPr>
              <a:t>Xiao</a:t>
            </a:r>
            <a:r>
              <a:rPr lang="fi-FI" sz="1900" b="1" i="1" dirty="0">
                <a:solidFill>
                  <a:srgbClr val="000000"/>
                </a:solidFill>
              </a:rPr>
              <a:t> Huang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Cuizhen</a:t>
            </a:r>
            <a:r>
              <a:rPr lang="fi-FI" sz="1900" dirty="0">
                <a:solidFill>
                  <a:srgbClr val="000000"/>
                </a:solidFill>
              </a:rPr>
              <a:t> Wang and </a:t>
            </a:r>
            <a:r>
              <a:rPr lang="fi-FI" sz="1900" dirty="0" err="1">
                <a:solidFill>
                  <a:srgbClr val="000000"/>
                </a:solidFill>
              </a:rPr>
              <a:t>Zhenlong</a:t>
            </a:r>
            <a:r>
              <a:rPr lang="fi-FI" sz="1900" dirty="0">
                <a:solidFill>
                  <a:srgbClr val="000000"/>
                </a:solidFill>
              </a:rPr>
              <a:t> Li.</a:t>
            </a:r>
          </a:p>
          <a:p>
            <a:pPr lvl="1"/>
            <a:r>
              <a:rPr lang="fi-FI" sz="2300" b="1" i="1" dirty="0" err="1">
                <a:solidFill>
                  <a:srgbClr val="000000"/>
                </a:solidFill>
              </a:rPr>
              <a:t>High-Resolution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Population</a:t>
            </a:r>
            <a:r>
              <a:rPr lang="fi-FI" sz="2300" b="1" i="1" dirty="0">
                <a:solidFill>
                  <a:srgbClr val="000000"/>
                </a:solidFill>
              </a:rPr>
              <a:t> Grid in </a:t>
            </a:r>
            <a:r>
              <a:rPr lang="fi-FI" sz="2300" b="1" i="1" dirty="0" err="1">
                <a:solidFill>
                  <a:srgbClr val="000000"/>
                </a:solidFill>
              </a:rPr>
              <a:t>the</a:t>
            </a:r>
            <a:r>
              <a:rPr lang="fi-FI" sz="2300" b="1" i="1" dirty="0">
                <a:solidFill>
                  <a:srgbClr val="000000"/>
                </a:solidFill>
              </a:rPr>
              <a:t> CONUS Using Microsoft Building </a:t>
            </a:r>
            <a:r>
              <a:rPr lang="fi-FI" sz="2300" b="1" i="1" dirty="0" err="1">
                <a:solidFill>
                  <a:srgbClr val="000000"/>
                </a:solidFill>
              </a:rPr>
              <a:t>Footprints</a:t>
            </a:r>
            <a:r>
              <a:rPr lang="fi-FI" sz="2300" b="1" i="1" dirty="0">
                <a:solidFill>
                  <a:srgbClr val="000000"/>
                </a:solidFill>
              </a:rPr>
              <a:t>: A </a:t>
            </a:r>
            <a:r>
              <a:rPr lang="fi-FI" sz="2300" b="1" i="1" dirty="0" err="1">
                <a:solidFill>
                  <a:srgbClr val="000000"/>
                </a:solidFill>
              </a:rPr>
              <a:t>Feasibility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Study</a:t>
            </a:r>
            <a:endParaRPr lang="fi-FI" sz="2300" b="1" i="1" dirty="0">
              <a:solidFill>
                <a:srgbClr val="000000"/>
              </a:solidFill>
            </a:endParaRPr>
          </a:p>
          <a:p>
            <a:pPr lvl="1"/>
            <a:endParaRPr lang="fi-FI" b="1" i="1" dirty="0">
              <a:solidFill>
                <a:srgbClr val="000000"/>
              </a:solidFill>
            </a:endParaRPr>
          </a:p>
          <a:p>
            <a:r>
              <a:rPr lang="fi-FI" sz="1900" dirty="0">
                <a:solidFill>
                  <a:srgbClr val="000000"/>
                </a:solidFill>
              </a:rPr>
              <a:t>10:05 - 10:30 - Rachel </a:t>
            </a:r>
            <a:r>
              <a:rPr lang="fi-FI" sz="1900" dirty="0" err="1">
                <a:solidFill>
                  <a:srgbClr val="000000"/>
                </a:solidFill>
              </a:rPr>
              <a:t>Palumbo</a:t>
            </a:r>
            <a:r>
              <a:rPr lang="fi-FI" sz="1900" dirty="0">
                <a:solidFill>
                  <a:srgbClr val="000000"/>
                </a:solidFill>
              </a:rPr>
              <a:t>, Laura Thompson and </a:t>
            </a:r>
            <a:r>
              <a:rPr lang="fi-FI" sz="1900" dirty="0" err="1">
                <a:solidFill>
                  <a:srgbClr val="000000"/>
                </a:solidFill>
              </a:rPr>
              <a:t>Gautam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Thakur</a:t>
            </a:r>
            <a:r>
              <a:rPr lang="fi-FI" sz="190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fi-FI" sz="2300" b="1" i="1" dirty="0">
                <a:solidFill>
                  <a:srgbClr val="000000"/>
                </a:solidFill>
              </a:rPr>
              <a:t>SONET: A </a:t>
            </a:r>
            <a:r>
              <a:rPr lang="fi-FI" sz="2300" b="1" i="1" dirty="0" err="1">
                <a:solidFill>
                  <a:srgbClr val="000000"/>
                </a:solidFill>
              </a:rPr>
              <a:t>Semantic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Ontological</a:t>
            </a:r>
            <a:r>
              <a:rPr lang="fi-FI" sz="2300" b="1" i="1" dirty="0">
                <a:solidFill>
                  <a:srgbClr val="000000"/>
                </a:solidFill>
              </a:rPr>
              <a:t> Network </a:t>
            </a:r>
            <a:r>
              <a:rPr lang="fi-FI" sz="2300" b="1" i="1" dirty="0" err="1">
                <a:solidFill>
                  <a:srgbClr val="000000"/>
                </a:solidFill>
              </a:rPr>
              <a:t>Graph</a:t>
            </a:r>
            <a:r>
              <a:rPr lang="fi-FI" sz="2300" b="1" i="1" dirty="0">
                <a:solidFill>
                  <a:srgbClr val="000000"/>
                </a:solidFill>
              </a:rPr>
              <a:t> for </a:t>
            </a:r>
            <a:r>
              <a:rPr lang="fi-FI" sz="2300" b="1" i="1" dirty="0" err="1">
                <a:solidFill>
                  <a:srgbClr val="000000"/>
                </a:solidFill>
              </a:rPr>
              <a:t>Managing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Points</a:t>
            </a:r>
            <a:r>
              <a:rPr lang="fi-FI" sz="2300" b="1" i="1" dirty="0">
                <a:solidFill>
                  <a:srgbClr val="000000"/>
                </a:solidFill>
              </a:rPr>
              <a:t> of </a:t>
            </a:r>
            <a:r>
              <a:rPr lang="fi-FI" sz="2300" b="1" i="1" dirty="0" err="1">
                <a:solidFill>
                  <a:srgbClr val="000000"/>
                </a:solidFill>
              </a:rPr>
              <a:t>Interest</a:t>
            </a:r>
            <a:r>
              <a:rPr lang="fi-FI" sz="2300" b="1" i="1" dirty="0">
                <a:solidFill>
                  <a:srgbClr val="000000"/>
                </a:solidFill>
              </a:rPr>
              <a:t> Data </a:t>
            </a:r>
            <a:r>
              <a:rPr lang="fi-FI" sz="2300" b="1" i="1" dirty="0" err="1">
                <a:solidFill>
                  <a:srgbClr val="000000"/>
                </a:solidFill>
              </a:rPr>
              <a:t>Hetereogeneity</a:t>
            </a:r>
            <a:endParaRPr lang="en-US" sz="23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337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Session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84200"/>
            <a:ext cx="7620000" cy="4419600"/>
          </a:xfrm>
        </p:spPr>
        <p:txBody>
          <a:bodyPr>
            <a:normAutofit fontScale="92500" lnSpcReduction="10000"/>
          </a:bodyPr>
          <a:lstStyle/>
          <a:p>
            <a:r>
              <a:rPr lang="fi-FI" sz="1900" dirty="0">
                <a:solidFill>
                  <a:srgbClr val="000000"/>
                </a:solidFill>
              </a:rPr>
              <a:t>11:00 - 11:25 - </a:t>
            </a:r>
            <a:r>
              <a:rPr lang="fi-FI" sz="1900" dirty="0" err="1">
                <a:solidFill>
                  <a:srgbClr val="000000"/>
                </a:solidFill>
              </a:rPr>
              <a:t>Clio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Andris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b="1" i="1" dirty="0" err="1">
                <a:solidFill>
                  <a:srgbClr val="000000"/>
                </a:solidFill>
              </a:rPr>
              <a:t>Brynne</a:t>
            </a:r>
            <a:r>
              <a:rPr lang="fi-FI" sz="1900" b="1" i="1" dirty="0">
                <a:solidFill>
                  <a:srgbClr val="000000"/>
                </a:solidFill>
              </a:rPr>
              <a:t> </a:t>
            </a:r>
            <a:r>
              <a:rPr lang="fi-FI" sz="1900" b="1" i="1" dirty="0" err="1">
                <a:solidFill>
                  <a:srgbClr val="000000"/>
                </a:solidFill>
              </a:rPr>
              <a:t>Godfrey</a:t>
            </a:r>
            <a:r>
              <a:rPr lang="fi-FI" sz="1900" dirty="0">
                <a:solidFill>
                  <a:srgbClr val="000000"/>
                </a:solidFill>
              </a:rPr>
              <a:t>, </a:t>
            </a:r>
            <a:r>
              <a:rPr lang="fi-FI" sz="1900" dirty="0" err="1">
                <a:solidFill>
                  <a:srgbClr val="000000"/>
                </a:solidFill>
              </a:rPr>
              <a:t>Carleen</a:t>
            </a:r>
            <a:r>
              <a:rPr lang="fi-FI" sz="1900" dirty="0">
                <a:solidFill>
                  <a:srgbClr val="000000"/>
                </a:solidFill>
              </a:rPr>
              <a:t> </a:t>
            </a:r>
            <a:r>
              <a:rPr lang="fi-FI" sz="1900" dirty="0" err="1">
                <a:solidFill>
                  <a:srgbClr val="000000"/>
                </a:solidFill>
              </a:rPr>
              <a:t>Maitland</a:t>
            </a:r>
            <a:r>
              <a:rPr lang="fi-FI" sz="1900" dirty="0">
                <a:solidFill>
                  <a:srgbClr val="000000"/>
                </a:solidFill>
              </a:rPr>
              <a:t> and Matthew </a:t>
            </a:r>
            <a:r>
              <a:rPr lang="fi-FI" sz="1900" dirty="0" err="1">
                <a:solidFill>
                  <a:srgbClr val="000000"/>
                </a:solidFill>
              </a:rPr>
              <a:t>McGee</a:t>
            </a:r>
            <a:r>
              <a:rPr lang="fi-FI" sz="190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fi-FI" sz="2300" b="1" i="1" dirty="0" err="1">
                <a:solidFill>
                  <a:srgbClr val="000000"/>
                </a:solidFill>
              </a:rPr>
              <a:t>The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Built</a:t>
            </a:r>
            <a:r>
              <a:rPr lang="fi-FI" sz="2300" b="1" i="1" dirty="0">
                <a:solidFill>
                  <a:srgbClr val="000000"/>
                </a:solidFill>
              </a:rPr>
              <a:t> Environment and </a:t>
            </a:r>
            <a:r>
              <a:rPr lang="fi-FI" sz="2300" b="1" i="1" dirty="0" err="1">
                <a:solidFill>
                  <a:srgbClr val="000000"/>
                </a:solidFill>
              </a:rPr>
              <a:t>Syrian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Refugee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Integration</a:t>
            </a:r>
            <a:r>
              <a:rPr lang="fi-FI" sz="2300" b="1" i="1" dirty="0">
                <a:solidFill>
                  <a:srgbClr val="000000"/>
                </a:solidFill>
              </a:rPr>
              <a:t> in </a:t>
            </a:r>
            <a:r>
              <a:rPr lang="fi-FI" sz="2300" b="1" i="1" dirty="0" err="1">
                <a:solidFill>
                  <a:srgbClr val="000000"/>
                </a:solidFill>
              </a:rPr>
              <a:t>Turkey</a:t>
            </a:r>
            <a:r>
              <a:rPr lang="fi-FI" sz="2300" b="1" i="1" dirty="0">
                <a:solidFill>
                  <a:srgbClr val="000000"/>
                </a:solidFill>
              </a:rPr>
              <a:t>: An Analysis of Mobile Phone Data</a:t>
            </a:r>
          </a:p>
          <a:p>
            <a:pPr lvl="1"/>
            <a:endParaRPr lang="fi-FI" dirty="0">
              <a:solidFill>
                <a:srgbClr val="000000"/>
              </a:solidFill>
            </a:endParaRPr>
          </a:p>
          <a:p>
            <a:r>
              <a:rPr lang="fi-FI" sz="1900" dirty="0">
                <a:solidFill>
                  <a:srgbClr val="000000"/>
                </a:solidFill>
              </a:rPr>
              <a:t>11:25 - 11:50 - </a:t>
            </a:r>
            <a:r>
              <a:rPr lang="fi-FI" sz="1900" b="1" i="1" dirty="0" err="1">
                <a:solidFill>
                  <a:srgbClr val="000000"/>
                </a:solidFill>
              </a:rPr>
              <a:t>Ludovic</a:t>
            </a:r>
            <a:r>
              <a:rPr lang="fi-FI" sz="1900" b="1" i="1" dirty="0">
                <a:solidFill>
                  <a:srgbClr val="000000"/>
                </a:solidFill>
              </a:rPr>
              <a:t> </a:t>
            </a:r>
            <a:r>
              <a:rPr lang="fi-FI" sz="1900" b="1" i="1" dirty="0" err="1">
                <a:solidFill>
                  <a:srgbClr val="000000"/>
                </a:solidFill>
              </a:rPr>
              <a:t>Moncla</a:t>
            </a:r>
            <a:r>
              <a:rPr lang="fi-FI" sz="1900" dirty="0">
                <a:solidFill>
                  <a:srgbClr val="000000"/>
                </a:solidFill>
              </a:rPr>
              <a:t>, Katherine </a:t>
            </a:r>
            <a:r>
              <a:rPr lang="fi-FI" sz="1900" dirty="0" err="1">
                <a:solidFill>
                  <a:srgbClr val="000000"/>
                </a:solidFill>
              </a:rPr>
              <a:t>McDonough</a:t>
            </a:r>
            <a:r>
              <a:rPr lang="fi-FI" sz="1900" dirty="0">
                <a:solidFill>
                  <a:srgbClr val="000000"/>
                </a:solidFill>
              </a:rPr>
              <a:t>, Denis </a:t>
            </a:r>
            <a:r>
              <a:rPr lang="fi-FI" sz="1900" dirty="0" err="1">
                <a:solidFill>
                  <a:srgbClr val="000000"/>
                </a:solidFill>
              </a:rPr>
              <a:t>Vigier</a:t>
            </a:r>
            <a:r>
              <a:rPr lang="fi-FI" sz="1900" dirty="0">
                <a:solidFill>
                  <a:srgbClr val="000000"/>
                </a:solidFill>
              </a:rPr>
              <a:t>, Thierry </a:t>
            </a:r>
            <a:r>
              <a:rPr lang="fi-FI" sz="1900" dirty="0" err="1">
                <a:solidFill>
                  <a:srgbClr val="000000"/>
                </a:solidFill>
              </a:rPr>
              <a:t>Joliveau</a:t>
            </a:r>
            <a:r>
              <a:rPr lang="fi-FI" sz="1900" dirty="0">
                <a:solidFill>
                  <a:srgbClr val="000000"/>
                </a:solidFill>
              </a:rPr>
              <a:t> and Alice </a:t>
            </a:r>
            <a:r>
              <a:rPr lang="fi-FI" sz="1900" dirty="0" err="1">
                <a:solidFill>
                  <a:srgbClr val="000000"/>
                </a:solidFill>
              </a:rPr>
              <a:t>Brenon</a:t>
            </a:r>
            <a:r>
              <a:rPr lang="fi-FI" sz="1900" dirty="0">
                <a:solidFill>
                  <a:srgbClr val="000000"/>
                </a:solidFill>
              </a:rPr>
              <a:t>.</a:t>
            </a:r>
          </a:p>
          <a:p>
            <a:pPr lvl="1"/>
            <a:r>
              <a:rPr lang="fi-FI" sz="2300" b="1" i="1" dirty="0" err="1">
                <a:solidFill>
                  <a:srgbClr val="000000"/>
                </a:solidFill>
              </a:rPr>
              <a:t>Toponym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disambiguation</a:t>
            </a:r>
            <a:r>
              <a:rPr lang="fi-FI" sz="2300" b="1" i="1" dirty="0">
                <a:solidFill>
                  <a:srgbClr val="000000"/>
                </a:solidFill>
              </a:rPr>
              <a:t> in </a:t>
            </a:r>
            <a:r>
              <a:rPr lang="fi-FI" sz="2300" b="1" i="1" dirty="0" err="1">
                <a:solidFill>
                  <a:srgbClr val="000000"/>
                </a:solidFill>
              </a:rPr>
              <a:t>historical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documents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using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network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analysis</a:t>
            </a:r>
            <a:r>
              <a:rPr lang="fi-FI" sz="2300" b="1" i="1" dirty="0">
                <a:solidFill>
                  <a:srgbClr val="000000"/>
                </a:solidFill>
              </a:rPr>
              <a:t> of </a:t>
            </a:r>
            <a:r>
              <a:rPr lang="fi-FI" sz="2300" b="1" i="1" dirty="0" err="1">
                <a:solidFill>
                  <a:srgbClr val="000000"/>
                </a:solidFill>
              </a:rPr>
              <a:t>qualitative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relationships</a:t>
            </a:r>
            <a:endParaRPr lang="fi-FI" sz="2300" b="1" i="1" dirty="0">
              <a:solidFill>
                <a:srgbClr val="000000"/>
              </a:solidFill>
            </a:endParaRPr>
          </a:p>
          <a:p>
            <a:endParaRPr lang="fi-FI" sz="1900" dirty="0">
              <a:solidFill>
                <a:srgbClr val="000000"/>
              </a:solidFill>
            </a:endParaRPr>
          </a:p>
          <a:p>
            <a:r>
              <a:rPr lang="fi-FI" sz="1900" dirty="0">
                <a:solidFill>
                  <a:srgbClr val="000000"/>
                </a:solidFill>
              </a:rPr>
              <a:t>11:50 - 12:15 - </a:t>
            </a:r>
            <a:r>
              <a:rPr lang="fi-FI" sz="1900" b="1" i="1" dirty="0">
                <a:solidFill>
                  <a:srgbClr val="000000"/>
                </a:solidFill>
              </a:rPr>
              <a:t>Jimin Wang </a:t>
            </a:r>
            <a:r>
              <a:rPr lang="fi-FI" sz="1900" dirty="0">
                <a:solidFill>
                  <a:srgbClr val="000000"/>
                </a:solidFill>
              </a:rPr>
              <a:t>and </a:t>
            </a:r>
            <a:r>
              <a:rPr lang="fi-FI" sz="1900" dirty="0" err="1">
                <a:solidFill>
                  <a:srgbClr val="000000"/>
                </a:solidFill>
              </a:rPr>
              <a:t>Yingjie</a:t>
            </a:r>
            <a:r>
              <a:rPr lang="fi-FI" sz="1900" dirty="0">
                <a:solidFill>
                  <a:srgbClr val="000000"/>
                </a:solidFill>
              </a:rPr>
              <a:t> Hu.</a:t>
            </a:r>
          </a:p>
          <a:p>
            <a:pPr lvl="1"/>
            <a:r>
              <a:rPr lang="fi-FI" sz="2300" b="1" i="1" dirty="0" err="1">
                <a:solidFill>
                  <a:srgbClr val="000000"/>
                </a:solidFill>
              </a:rPr>
              <a:t>Are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We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There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Yet</a:t>
            </a:r>
            <a:r>
              <a:rPr lang="fi-FI" sz="2300" b="1" i="1" dirty="0">
                <a:solidFill>
                  <a:srgbClr val="000000"/>
                </a:solidFill>
              </a:rPr>
              <a:t>? </a:t>
            </a:r>
            <a:r>
              <a:rPr lang="fi-FI" sz="2300" b="1" i="1" dirty="0" err="1">
                <a:solidFill>
                  <a:srgbClr val="000000"/>
                </a:solidFill>
              </a:rPr>
              <a:t>Evaluating</a:t>
            </a:r>
            <a:r>
              <a:rPr lang="fi-FI" sz="2300" b="1" i="1" dirty="0">
                <a:solidFill>
                  <a:srgbClr val="000000"/>
                </a:solidFill>
              </a:rPr>
              <a:t> State-of-</a:t>
            </a:r>
            <a:r>
              <a:rPr lang="fi-FI" sz="2300" b="1" i="1" dirty="0" err="1">
                <a:solidFill>
                  <a:srgbClr val="000000"/>
                </a:solidFill>
              </a:rPr>
              <a:t>the</a:t>
            </a:r>
            <a:r>
              <a:rPr lang="fi-FI" sz="2300" b="1" i="1" dirty="0">
                <a:solidFill>
                  <a:srgbClr val="000000"/>
                </a:solidFill>
              </a:rPr>
              <a:t>-</a:t>
            </a:r>
            <a:r>
              <a:rPr lang="fi-FI" sz="2300" b="1" i="1" dirty="0" err="1">
                <a:solidFill>
                  <a:srgbClr val="000000"/>
                </a:solidFill>
              </a:rPr>
              <a:t>Art</a:t>
            </a:r>
            <a:r>
              <a:rPr lang="fi-FI" sz="2300" b="1" i="1" dirty="0">
                <a:solidFill>
                  <a:srgbClr val="000000"/>
                </a:solidFill>
              </a:rPr>
              <a:t> Deep Learning </a:t>
            </a:r>
            <a:r>
              <a:rPr lang="fi-FI" sz="2300" b="1" i="1" dirty="0" err="1">
                <a:solidFill>
                  <a:srgbClr val="000000"/>
                </a:solidFill>
              </a:rPr>
              <a:t>Geoparsers</a:t>
            </a:r>
            <a:r>
              <a:rPr lang="fi-FI" sz="2300" b="1" i="1" dirty="0">
                <a:solidFill>
                  <a:srgbClr val="000000"/>
                </a:solidFill>
              </a:rPr>
              <a:t> Using EUPEG as a </a:t>
            </a:r>
            <a:r>
              <a:rPr lang="fi-FI" sz="2300" b="1" i="1" dirty="0" err="1">
                <a:solidFill>
                  <a:srgbClr val="000000"/>
                </a:solidFill>
              </a:rPr>
              <a:t>Benchmarking</a:t>
            </a:r>
            <a:r>
              <a:rPr lang="fi-FI" sz="2300" b="1" i="1" dirty="0">
                <a:solidFill>
                  <a:srgbClr val="000000"/>
                </a:solidFill>
              </a:rPr>
              <a:t> </a:t>
            </a:r>
            <a:r>
              <a:rPr lang="fi-FI" sz="2300" b="1" i="1" dirty="0" err="1">
                <a:solidFill>
                  <a:srgbClr val="000000"/>
                </a:solidFill>
              </a:rPr>
              <a:t>Platform</a:t>
            </a:r>
            <a:endParaRPr lang="en-US" sz="2300" b="1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965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GeoHumanities’19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0" y="685800"/>
            <a:ext cx="7543800" cy="38862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000000"/>
                </a:solidFill>
              </a:rPr>
              <a:t>Proceedings of the 3rd ACM SIGSPATIAL Workshop on Geospatial Humanities will soon be available from ACM Digital Library</a:t>
            </a:r>
          </a:p>
        </p:txBody>
      </p:sp>
    </p:spTree>
    <p:extLst>
      <p:ext uri="{BB962C8B-B14F-4D97-AF65-F5344CB8AC3E}">
        <p14:creationId xmlns:p14="http://schemas.microsoft.com/office/powerpoint/2010/main" val="32387455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{8FA3EF4F-EE59-2D4E-A390-FFC02AC4EF85}tf16401378</Template>
  <TotalTime>127</TotalTime>
  <Words>354</Words>
  <Application>Microsoft Macintosh PowerPoint</Application>
  <PresentationFormat>On-screen Show (4:3)</PresentationFormat>
  <Paragraphs>42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Impact</vt:lpstr>
      <vt:lpstr>Times New Roman</vt:lpstr>
      <vt:lpstr>Newsprint</vt:lpstr>
      <vt:lpstr>GeoHumanities’19</vt:lpstr>
      <vt:lpstr>Organizers</vt:lpstr>
      <vt:lpstr>PowerPoint Presentation</vt:lpstr>
      <vt:lpstr>GeoHumanities’19</vt:lpstr>
      <vt:lpstr>Special Issue at GeoJournal</vt:lpstr>
      <vt:lpstr>Session 1</vt:lpstr>
      <vt:lpstr>Session 2</vt:lpstr>
      <vt:lpstr>GeoHumanities’19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GeoHumanities’17</dc:title>
  <dc:creator>-</dc:creator>
  <cp:lastModifiedBy>Microsoft Office User</cp:lastModifiedBy>
  <cp:revision>24</cp:revision>
  <dcterms:created xsi:type="dcterms:W3CDTF">2017-11-07T13:44:22Z</dcterms:created>
  <dcterms:modified xsi:type="dcterms:W3CDTF">2019-11-03T20:46:56Z</dcterms:modified>
</cp:coreProperties>
</file>

<file path=docProps/thumbnail.jpeg>
</file>